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77255" autoAdjust="0"/>
  </p:normalViewPr>
  <p:slideViewPr>
    <p:cSldViewPr snapToGrid="0" snapToObjects="1">
      <p:cViewPr varScale="1">
        <p:scale>
          <a:sx n="63" d="100"/>
          <a:sy n="63" d="100"/>
        </p:scale>
        <p:origin x="166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435456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Thasindu Amarasinghe</a:t>
            </a:r>
          </a:p>
          <a:p>
            <a:r>
              <a:rPr lang="en-US" dirty="0">
                <a:solidFill>
                  <a:schemeClr val="bg2"/>
                </a:solidFill>
                <a:latin typeface="Abadi" panose="020B0604020104020204" pitchFamily="34" charset="0"/>
                <a:ea typeface="SF Pro" pitchFamily="2" charset="0"/>
                <a:cs typeface="SF Pro" pitchFamily="2" charset="0"/>
              </a:rPr>
              <a:t>11/20/2025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175075" cy="4351338"/>
          </a:xfrm>
          <a:prstGeom prst="rect">
            <a:avLst/>
          </a:prstGeom>
        </p:spPr>
        <p:txBody>
          <a:bodyPr/>
          <a:lstStyle/>
          <a:p>
            <a:r>
              <a:rPr lang="en-US" sz="2200" dirty="0">
                <a:solidFill>
                  <a:schemeClr val="accent3">
                    <a:lumMod val="25000"/>
                  </a:schemeClr>
                </a:solidFill>
                <a:latin typeface="Abadi" panose="020B0604020104020204" pitchFamily="34" charset="0"/>
              </a:rPr>
              <a:t>We used EDA to analyze the data to determine the training factors.</a:t>
            </a:r>
          </a:p>
          <a:p>
            <a:r>
              <a:rPr lang="en-US" sz="2200" dirty="0">
                <a:solidFill>
                  <a:schemeClr val="accent3">
                    <a:lumMod val="25000"/>
                  </a:schemeClr>
                </a:solidFill>
                <a:latin typeface="Abadi" panose="020B0604020104020204" pitchFamily="34" charset="0"/>
              </a:rPr>
              <a:t>We calculated the number of launches from each site and the orbits</a:t>
            </a:r>
          </a:p>
          <a:p>
            <a:r>
              <a:rPr lang="en-US" sz="2200" dirty="0">
                <a:solidFill>
                  <a:schemeClr val="accent3">
                    <a:lumMod val="25000"/>
                  </a:schemeClr>
                </a:solidFill>
                <a:latin typeface="Abadi" panose="020B0604020104020204" pitchFamily="34" charset="0"/>
              </a:rPr>
              <a:t>We created an outcome table from the table</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diagram of the earth&#10;&#10;AI-generated content may be incorrect.">
            <a:extLst>
              <a:ext uri="{FF2B5EF4-FFF2-40B4-BE49-F238E27FC236}">
                <a16:creationId xmlns:a16="http://schemas.microsoft.com/office/drawing/2014/main" id="{5EE2CE31-59BB-D118-0E46-970FF05AD81B}"/>
              </a:ext>
            </a:extLst>
          </p:cNvPr>
          <p:cNvPicPr>
            <a:picLocks noChangeAspect="1"/>
          </p:cNvPicPr>
          <p:nvPr/>
        </p:nvPicPr>
        <p:blipFill>
          <a:blip r:embed="rId3"/>
          <a:stretch>
            <a:fillRect/>
          </a:stretch>
        </p:blipFill>
        <p:spPr>
          <a:xfrm>
            <a:off x="7089659" y="1799519"/>
            <a:ext cx="3819074" cy="307728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seeing which landing </a:t>
            </a:r>
            <a:r>
              <a:rPr lang="en-US" sz="2200" dirty="0" err="1">
                <a:solidFill>
                  <a:schemeClr val="accent3">
                    <a:lumMod val="25000"/>
                  </a:schemeClr>
                </a:solidFill>
                <a:latin typeface="Abadi"/>
              </a:rPr>
              <a:t>site,orbit,payload</a:t>
            </a:r>
            <a:r>
              <a:rPr lang="en-US" sz="2200" dirty="0">
                <a:solidFill>
                  <a:schemeClr val="accent3">
                    <a:lumMod val="25000"/>
                  </a:schemeClr>
                </a:solidFill>
                <a:latin typeface="Abadi"/>
              </a:rPr>
              <a:t> had the best success rate and the yearly success trend.</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 name="Picture 9" descr="A graph showing a line going up&#10;&#10;AI-generated content may be incorrect.">
            <a:extLst>
              <a:ext uri="{FF2B5EF4-FFF2-40B4-BE49-F238E27FC236}">
                <a16:creationId xmlns:a16="http://schemas.microsoft.com/office/drawing/2014/main" id="{598E412A-2CBA-6852-4D79-2F9103685352}"/>
              </a:ext>
            </a:extLst>
          </p:cNvPr>
          <p:cNvPicPr>
            <a:picLocks noChangeAspect="1"/>
          </p:cNvPicPr>
          <p:nvPr/>
        </p:nvPicPr>
        <p:blipFill>
          <a:blip r:embed="rId3"/>
          <a:stretch>
            <a:fillRect/>
          </a:stretch>
        </p:blipFill>
        <p:spPr>
          <a:xfrm>
            <a:off x="6575649" y="1497580"/>
            <a:ext cx="4339771" cy="2503714"/>
          </a:xfrm>
          <a:prstGeom prst="rect">
            <a:avLst/>
          </a:prstGeom>
        </p:spPr>
      </p:pic>
      <p:pic>
        <p:nvPicPr>
          <p:cNvPr id="12" name="Picture 11" descr="A graph of success rate&#10;&#10;AI-generated content may be incorrect.">
            <a:extLst>
              <a:ext uri="{FF2B5EF4-FFF2-40B4-BE49-F238E27FC236}">
                <a16:creationId xmlns:a16="http://schemas.microsoft.com/office/drawing/2014/main" id="{2AB21533-0852-9F11-BD39-90710734919F}"/>
              </a:ext>
            </a:extLst>
          </p:cNvPr>
          <p:cNvPicPr>
            <a:picLocks noChangeAspect="1"/>
          </p:cNvPicPr>
          <p:nvPr/>
        </p:nvPicPr>
        <p:blipFill>
          <a:blip r:embed="rId4"/>
          <a:stretch>
            <a:fillRect/>
          </a:stretch>
        </p:blipFill>
        <p:spPr>
          <a:xfrm>
            <a:off x="6457895" y="4172409"/>
            <a:ext cx="4575280" cy="250371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a </a:t>
            </a:r>
            <a:r>
              <a:rPr lang="en-US" sz="2200" dirty="0" err="1">
                <a:solidFill>
                  <a:schemeClr val="accent3">
                    <a:lumMod val="25000"/>
                  </a:schemeClr>
                </a:solidFill>
                <a:latin typeface="Abadi"/>
              </a:rPr>
              <a:t>postgresql</a:t>
            </a:r>
            <a:r>
              <a:rPr lang="en-US" sz="2200" dirty="0">
                <a:solidFill>
                  <a:schemeClr val="accent3">
                    <a:lumMod val="25000"/>
                  </a:schemeClr>
                </a:solidFill>
                <a:latin typeface="Abadi"/>
              </a:rPr>
              <a:t> database to upload our data.</a:t>
            </a:r>
          </a:p>
          <a:p>
            <a:pPr>
              <a:lnSpc>
                <a:spcPct val="100000"/>
              </a:lnSpc>
              <a:spcBef>
                <a:spcPts val="1400"/>
              </a:spcBef>
            </a:pPr>
            <a:r>
              <a:rPr lang="en-US" sz="2200" dirty="0">
                <a:solidFill>
                  <a:schemeClr val="accent3">
                    <a:lumMod val="25000"/>
                  </a:schemeClr>
                </a:solidFill>
                <a:latin typeface="Abadi"/>
              </a:rPr>
              <a:t>We applied EDA to that database to get,</a:t>
            </a:r>
          </a:p>
          <a:p>
            <a:pPr lvl="1">
              <a:lnSpc>
                <a:spcPct val="100000"/>
              </a:lnSpc>
              <a:spcBef>
                <a:spcPts val="1400"/>
              </a:spcBef>
            </a:pPr>
            <a:r>
              <a:rPr lang="en-US" sz="1800" dirty="0">
                <a:solidFill>
                  <a:schemeClr val="accent3">
                    <a:lumMod val="25000"/>
                  </a:schemeClr>
                </a:solidFill>
                <a:latin typeface="Abadi"/>
              </a:rPr>
              <a:t>Names of launch sites</a:t>
            </a:r>
          </a:p>
          <a:p>
            <a:pPr lvl="1">
              <a:lnSpc>
                <a:spcPct val="100000"/>
              </a:lnSpc>
              <a:spcBef>
                <a:spcPts val="1400"/>
              </a:spcBef>
            </a:pPr>
            <a:r>
              <a:rPr lang="en-US" sz="1800" dirty="0">
                <a:solidFill>
                  <a:schemeClr val="accent3">
                    <a:lumMod val="25000"/>
                  </a:schemeClr>
                </a:solidFill>
                <a:latin typeface="Abadi"/>
              </a:rPr>
              <a:t>Total payload mass</a:t>
            </a:r>
          </a:p>
          <a:p>
            <a:pPr lvl="1">
              <a:lnSpc>
                <a:spcPct val="100000"/>
              </a:lnSpc>
              <a:spcBef>
                <a:spcPts val="1400"/>
              </a:spcBef>
            </a:pPr>
            <a:r>
              <a:rPr lang="en-US" sz="1800" dirty="0" err="1">
                <a:solidFill>
                  <a:schemeClr val="accent3">
                    <a:lumMod val="25000"/>
                  </a:schemeClr>
                </a:solidFill>
                <a:latin typeface="Abadi"/>
              </a:rPr>
              <a:t>Averge</a:t>
            </a:r>
            <a:r>
              <a:rPr lang="en-US" sz="1800" dirty="0">
                <a:solidFill>
                  <a:schemeClr val="accent3">
                    <a:lumMod val="25000"/>
                  </a:schemeClr>
                </a:solidFill>
                <a:latin typeface="Abadi"/>
              </a:rPr>
              <a:t> payload mass</a:t>
            </a:r>
          </a:p>
          <a:p>
            <a:pPr lvl="1">
              <a:lnSpc>
                <a:spcPct val="100000"/>
              </a:lnSpc>
              <a:spcBef>
                <a:spcPts val="1400"/>
              </a:spcBef>
            </a:pPr>
            <a:r>
              <a:rPr lang="en-US" sz="1800" dirty="0">
                <a:solidFill>
                  <a:schemeClr val="accent3">
                    <a:lumMod val="25000"/>
                  </a:schemeClr>
                </a:solidFill>
                <a:latin typeface="Abadi"/>
              </a:rPr>
              <a:t>Total success and failure outcomes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the launch sites and added objects like lines rounds markers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to show the data better.</a:t>
            </a:r>
          </a:p>
          <a:p>
            <a:pPr>
              <a:lnSpc>
                <a:spcPct val="100000"/>
              </a:lnSpc>
              <a:spcBef>
                <a:spcPts val="1400"/>
              </a:spcBef>
            </a:pPr>
            <a:r>
              <a:rPr lang="en-US" sz="2200" dirty="0">
                <a:solidFill>
                  <a:schemeClr val="accent3">
                    <a:lumMod val="25000"/>
                  </a:schemeClr>
                </a:solidFill>
                <a:latin typeface="Abadi" panose="020B0604020104020204" pitchFamily="34" charset="0"/>
              </a:rPr>
              <a:t>We assigned outcomes to the locations</a:t>
            </a:r>
          </a:p>
          <a:p>
            <a:pPr>
              <a:lnSpc>
                <a:spcPct val="100000"/>
              </a:lnSpc>
              <a:spcBef>
                <a:spcPts val="1400"/>
              </a:spcBef>
            </a:pPr>
            <a:r>
              <a:rPr lang="en-US" sz="2200" dirty="0">
                <a:solidFill>
                  <a:schemeClr val="accent3">
                    <a:lumMod val="25000"/>
                  </a:schemeClr>
                </a:solidFill>
                <a:latin typeface="Abadi" panose="020B0604020104020204" pitchFamily="34" charset="0"/>
              </a:rPr>
              <a:t>We used color based markers to show the outcomes</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 between a lunch site and other stuff near them</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dash to build an interactive dashboard</a:t>
            </a:r>
          </a:p>
          <a:p>
            <a:pPr>
              <a:lnSpc>
                <a:spcPct val="100000"/>
              </a:lnSpc>
              <a:spcBef>
                <a:spcPts val="1400"/>
              </a:spcBef>
            </a:pPr>
            <a:r>
              <a:rPr lang="en-US" sz="2200" dirty="0">
                <a:solidFill>
                  <a:schemeClr val="accent3">
                    <a:lumMod val="25000"/>
                  </a:schemeClr>
                </a:solidFill>
                <a:latin typeface="Abadi" panose="020B0604020104020204" pitchFamily="34" charset="0"/>
              </a:rPr>
              <a:t>We used it to present our charts showing total launches by a site</a:t>
            </a:r>
          </a:p>
          <a:p>
            <a:pPr>
              <a:lnSpc>
                <a:spcPct val="100000"/>
              </a:lnSpc>
              <a:spcBef>
                <a:spcPts val="1400"/>
              </a:spcBef>
            </a:pPr>
            <a:r>
              <a:rPr lang="en-US" sz="2200" dirty="0">
                <a:solidFill>
                  <a:schemeClr val="accent3">
                    <a:lumMod val="25000"/>
                  </a:schemeClr>
                </a:solidFill>
                <a:latin typeface="Abadi" panose="020B0604020104020204" pitchFamily="34" charset="0"/>
              </a:rPr>
              <a:t>We used it to show the relationship between payload and outcome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had the data in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transformed it using scikit learn and split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Then we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tune the different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We used the accuracy as our main factor for this model and we further tuned it to improve accuracy</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model by doing so</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09258" y="2011895"/>
            <a:ext cx="1059299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that more flight numbers mean a greater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numbers with orange and blue dots&#10;&#10;AI-generated content may be incorrect.">
            <a:extLst>
              <a:ext uri="{FF2B5EF4-FFF2-40B4-BE49-F238E27FC236}">
                <a16:creationId xmlns:a16="http://schemas.microsoft.com/office/drawing/2014/main" id="{93932090-60B0-B676-EC8F-B675C57EF36E}"/>
              </a:ext>
            </a:extLst>
          </p:cNvPr>
          <p:cNvPicPr>
            <a:picLocks noChangeAspect="1"/>
          </p:cNvPicPr>
          <p:nvPr/>
        </p:nvPicPr>
        <p:blipFill>
          <a:blip r:embed="rId3"/>
          <a:stretch>
            <a:fillRect/>
          </a:stretch>
        </p:blipFill>
        <p:spPr>
          <a:xfrm>
            <a:off x="548066" y="2936091"/>
            <a:ext cx="11095868" cy="280842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13122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launch sites have different capacities for example the CCAFS SLC 40 handle payloads below 10 000kg while others have a greater range of masses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background with blue text&#10;&#10;AI-generated content may be incorrect.">
            <a:extLst>
              <a:ext uri="{FF2B5EF4-FFF2-40B4-BE49-F238E27FC236}">
                <a16:creationId xmlns:a16="http://schemas.microsoft.com/office/drawing/2014/main" id="{33490CAD-1189-7733-3087-326FC33E1757}"/>
              </a:ext>
            </a:extLst>
          </p:cNvPr>
          <p:cNvPicPr>
            <a:picLocks noChangeAspect="1"/>
          </p:cNvPicPr>
          <p:nvPr/>
        </p:nvPicPr>
        <p:blipFill>
          <a:blip r:embed="rId3"/>
          <a:stretch>
            <a:fillRect/>
          </a:stretch>
        </p:blipFill>
        <p:spPr>
          <a:xfrm>
            <a:off x="1072896" y="3060748"/>
            <a:ext cx="9859690" cy="32586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1930" y="1521068"/>
            <a:ext cx="1080019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VLEO ES-L1, GEO, HEO, and SSO have the highest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And GTO has the lowest meaning its lower than the rest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a graph&#10;&#10;AI-generated content may be incorrect.">
            <a:extLst>
              <a:ext uri="{FF2B5EF4-FFF2-40B4-BE49-F238E27FC236}">
                <a16:creationId xmlns:a16="http://schemas.microsoft.com/office/drawing/2014/main" id="{92ABB27F-4815-5C73-CF9C-6D5FCF6073E4}"/>
              </a:ext>
            </a:extLst>
          </p:cNvPr>
          <p:cNvPicPr>
            <a:picLocks noChangeAspect="1"/>
          </p:cNvPicPr>
          <p:nvPr/>
        </p:nvPicPr>
        <p:blipFill>
          <a:blip r:embed="rId3"/>
          <a:stretch>
            <a:fillRect/>
          </a:stretch>
        </p:blipFill>
        <p:spPr>
          <a:xfrm>
            <a:off x="2585420" y="2621847"/>
            <a:ext cx="6298037" cy="392525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as the flight number increases the success rate also increases</a:t>
            </a:r>
          </a:p>
          <a:p>
            <a:pPr>
              <a:lnSpc>
                <a:spcPct val="100000"/>
              </a:lnSpc>
              <a:spcBef>
                <a:spcPts val="1400"/>
              </a:spcBef>
            </a:pPr>
            <a:r>
              <a:rPr lang="en-US" sz="2200" dirty="0">
                <a:solidFill>
                  <a:schemeClr val="accent3">
                    <a:lumMod val="25000"/>
                  </a:schemeClr>
                </a:solidFill>
                <a:latin typeface="Abadi" panose="020B0604020104020204" pitchFamily="34" charset="0"/>
              </a:rPr>
              <a:t>And GTO and ISS orbits see better performance recently showing its improved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flight number and flight number&#10;&#10;AI-generated content may be incorrect.">
            <a:extLst>
              <a:ext uri="{FF2B5EF4-FFF2-40B4-BE49-F238E27FC236}">
                <a16:creationId xmlns:a16="http://schemas.microsoft.com/office/drawing/2014/main" id="{44E0CE53-94BA-633C-71C9-217CAA38BA24}"/>
              </a:ext>
            </a:extLst>
          </p:cNvPr>
          <p:cNvPicPr>
            <a:picLocks noChangeAspect="1"/>
          </p:cNvPicPr>
          <p:nvPr/>
        </p:nvPicPr>
        <p:blipFill>
          <a:blip r:embed="rId3"/>
          <a:stretch>
            <a:fillRect/>
          </a:stretch>
        </p:blipFill>
        <p:spPr>
          <a:xfrm>
            <a:off x="5014862" y="1750887"/>
            <a:ext cx="5909724" cy="361149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399"/>
            <a:ext cx="3241157" cy="4369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the payload is less than 6000kg the success rate is higher</a:t>
            </a:r>
          </a:p>
          <a:p>
            <a:pPr>
              <a:lnSpc>
                <a:spcPct val="100000"/>
              </a:lnSpc>
              <a:spcBef>
                <a:spcPts val="1400"/>
              </a:spcBef>
            </a:pPr>
            <a:r>
              <a:rPr lang="en-US" sz="2200" dirty="0">
                <a:solidFill>
                  <a:schemeClr val="accent3">
                    <a:lumMod val="25000"/>
                  </a:schemeClr>
                </a:solidFill>
                <a:latin typeface="Abadi" panose="020B0604020104020204" pitchFamily="34" charset="0"/>
              </a:rPr>
              <a:t>When the payload is high the success rate drops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green and blue dots&#10;&#10;AI-generated content may be incorrect.">
            <a:extLst>
              <a:ext uri="{FF2B5EF4-FFF2-40B4-BE49-F238E27FC236}">
                <a16:creationId xmlns:a16="http://schemas.microsoft.com/office/drawing/2014/main" id="{751F1D90-A986-005C-2975-FCD59FB50847}"/>
              </a:ext>
            </a:extLst>
          </p:cNvPr>
          <p:cNvPicPr>
            <a:picLocks noChangeAspect="1"/>
          </p:cNvPicPr>
          <p:nvPr/>
        </p:nvPicPr>
        <p:blipFill>
          <a:blip r:embed="rId4"/>
          <a:stretch>
            <a:fillRect/>
          </a:stretch>
        </p:blipFill>
        <p:spPr>
          <a:xfrm>
            <a:off x="4448131" y="1699196"/>
            <a:ext cx="6352896" cy="392687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a clear improvement over the years reaching over 80% by 2020</a:t>
            </a:r>
          </a:p>
          <a:p>
            <a:pPr>
              <a:lnSpc>
                <a:spcPct val="100000"/>
              </a:lnSpc>
              <a:spcBef>
                <a:spcPts val="1400"/>
              </a:spcBef>
            </a:pPr>
            <a:r>
              <a:rPr lang="en-US" sz="2200" dirty="0">
                <a:solidFill>
                  <a:schemeClr val="accent3">
                    <a:lumMod val="25000"/>
                  </a:schemeClr>
                </a:solidFill>
                <a:latin typeface="Abadi" panose="020B0604020104020204" pitchFamily="34" charset="0"/>
              </a:rPr>
              <a:t>This indicates the reliability of </a:t>
            </a:r>
            <a:r>
              <a:rPr lang="en-US" sz="2200" dirty="0" err="1">
                <a:solidFill>
                  <a:schemeClr val="accent3">
                    <a:lumMod val="25000"/>
                  </a:schemeClr>
                </a:solidFill>
                <a:latin typeface="Abadi" panose="020B0604020104020204" pitchFamily="34" charset="0"/>
              </a:rPr>
              <a:t>spaceX</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the growth of a company&#10;&#10;AI-generated content may be incorrect.">
            <a:extLst>
              <a:ext uri="{FF2B5EF4-FFF2-40B4-BE49-F238E27FC236}">
                <a16:creationId xmlns:a16="http://schemas.microsoft.com/office/drawing/2014/main" id="{FBED0788-41B2-9711-D444-C23115218C5F}"/>
              </a:ext>
            </a:extLst>
          </p:cNvPr>
          <p:cNvPicPr>
            <a:picLocks noChangeAspect="1"/>
          </p:cNvPicPr>
          <p:nvPr/>
        </p:nvPicPr>
        <p:blipFill>
          <a:blip r:embed="rId3"/>
          <a:stretch>
            <a:fillRect/>
          </a:stretch>
        </p:blipFill>
        <p:spPr>
          <a:xfrm>
            <a:off x="4877691" y="1822156"/>
            <a:ext cx="6999932" cy="36764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the unique names of all the launch sites by SQL by using the keyword DISTINCT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 program&#10;&#10;AI-generated content may be incorrect.">
            <a:extLst>
              <a:ext uri="{FF2B5EF4-FFF2-40B4-BE49-F238E27FC236}">
                <a16:creationId xmlns:a16="http://schemas.microsoft.com/office/drawing/2014/main" id="{B352A773-19C7-373F-C15A-47F7E4BCBA57}"/>
              </a:ext>
            </a:extLst>
          </p:cNvPr>
          <p:cNvPicPr>
            <a:picLocks noChangeAspect="1"/>
          </p:cNvPicPr>
          <p:nvPr/>
        </p:nvPicPr>
        <p:blipFill>
          <a:blip r:embed="rId3"/>
          <a:stretch>
            <a:fillRect/>
          </a:stretch>
        </p:blipFill>
        <p:spPr>
          <a:xfrm>
            <a:off x="1006747" y="3086995"/>
            <a:ext cx="4940963" cy="297747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Then by using WHERE we found the launch sites starting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AI-generated content may be incorrect.">
            <a:extLst>
              <a:ext uri="{FF2B5EF4-FFF2-40B4-BE49-F238E27FC236}">
                <a16:creationId xmlns:a16="http://schemas.microsoft.com/office/drawing/2014/main" id="{B109CFB7-4380-6D58-747D-877781B82014}"/>
              </a:ext>
            </a:extLst>
          </p:cNvPr>
          <p:cNvPicPr>
            <a:picLocks noChangeAspect="1"/>
          </p:cNvPicPr>
          <p:nvPr/>
        </p:nvPicPr>
        <p:blipFill>
          <a:blip r:embed="rId3"/>
          <a:stretch>
            <a:fillRect/>
          </a:stretch>
        </p:blipFill>
        <p:spPr>
          <a:xfrm>
            <a:off x="523798" y="2613706"/>
            <a:ext cx="10898192" cy="31616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mass by booster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 program&#10;&#10;AI-generated content may be incorrect.">
            <a:extLst>
              <a:ext uri="{FF2B5EF4-FFF2-40B4-BE49-F238E27FC236}">
                <a16:creationId xmlns:a16="http://schemas.microsoft.com/office/drawing/2014/main" id="{B3838E30-D9DF-9308-8BC5-C73D9838C3A5}"/>
              </a:ext>
            </a:extLst>
          </p:cNvPr>
          <p:cNvPicPr>
            <a:picLocks noChangeAspect="1"/>
          </p:cNvPicPr>
          <p:nvPr/>
        </p:nvPicPr>
        <p:blipFill>
          <a:blip r:embed="rId3"/>
          <a:stretch>
            <a:fillRect/>
          </a:stretch>
        </p:blipFill>
        <p:spPr>
          <a:xfrm>
            <a:off x="770011" y="2572499"/>
            <a:ext cx="8338339" cy="329457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the avg payload mass by the F9 v1.1 using SQL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AI-generated content may be incorrect.">
            <a:extLst>
              <a:ext uri="{FF2B5EF4-FFF2-40B4-BE49-F238E27FC236}">
                <a16:creationId xmlns:a16="http://schemas.microsoft.com/office/drawing/2014/main" id="{138AB514-5E07-FA45-7A2A-212D27963174}"/>
              </a:ext>
            </a:extLst>
          </p:cNvPr>
          <p:cNvPicPr>
            <a:picLocks noChangeAspect="1"/>
          </p:cNvPicPr>
          <p:nvPr/>
        </p:nvPicPr>
        <p:blipFill>
          <a:blip r:embed="rId3"/>
          <a:stretch>
            <a:fillRect/>
          </a:stretch>
        </p:blipFill>
        <p:spPr>
          <a:xfrm>
            <a:off x="867547" y="2567766"/>
            <a:ext cx="8002117" cy="373432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found the first successful landing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AI-generated content may be incorrect.">
            <a:extLst>
              <a:ext uri="{FF2B5EF4-FFF2-40B4-BE49-F238E27FC236}">
                <a16:creationId xmlns:a16="http://schemas.microsoft.com/office/drawing/2014/main" id="{E1D84272-C2F2-CEB0-F80C-BB407210B700}"/>
              </a:ext>
            </a:extLst>
          </p:cNvPr>
          <p:cNvPicPr>
            <a:picLocks noChangeAspect="1"/>
          </p:cNvPicPr>
          <p:nvPr/>
        </p:nvPicPr>
        <p:blipFill>
          <a:blip r:embed="rId3"/>
          <a:stretch>
            <a:fillRect/>
          </a:stretch>
        </p:blipFill>
        <p:spPr>
          <a:xfrm>
            <a:off x="936096" y="2663545"/>
            <a:ext cx="8535591" cy="356284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By the aid of the where clause we found the successful drone ship landings and we used AND to </a:t>
            </a:r>
            <a:r>
              <a:rPr lang="en-US" sz="2200" dirty="0" err="1">
                <a:solidFill>
                  <a:schemeClr val="accent3">
                    <a:lumMod val="25000"/>
                  </a:schemeClr>
                </a:solidFill>
                <a:latin typeface="Abadi"/>
              </a:rPr>
              <a:t>determind</a:t>
            </a:r>
            <a:r>
              <a:rPr lang="en-US" sz="2200" dirty="0">
                <a:solidFill>
                  <a:schemeClr val="accent3">
                    <a:lumMod val="25000"/>
                  </a:schemeClr>
                </a:solidFill>
                <a:latin typeface="Abadi"/>
              </a:rPr>
              <a:t> the payload</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 program&#10;&#10;AI-generated content may be incorrect.">
            <a:extLst>
              <a:ext uri="{FF2B5EF4-FFF2-40B4-BE49-F238E27FC236}">
                <a16:creationId xmlns:a16="http://schemas.microsoft.com/office/drawing/2014/main" id="{CC9A6013-D79F-B4F9-8491-AF753B849028}"/>
              </a:ext>
            </a:extLst>
          </p:cNvPr>
          <p:cNvPicPr>
            <a:picLocks noChangeAspect="1"/>
          </p:cNvPicPr>
          <p:nvPr/>
        </p:nvPicPr>
        <p:blipFill>
          <a:blip r:embed="rId3"/>
          <a:stretch>
            <a:fillRect/>
          </a:stretch>
        </p:blipFill>
        <p:spPr>
          <a:xfrm>
            <a:off x="981456" y="2701158"/>
            <a:ext cx="9296399" cy="36181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2645" y="1585514"/>
            <a:ext cx="10326709" cy="433631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In this capstone project, we will predict if the SpaceX Falcon 9 first stage will land successfully using several machine learning classification algorithms.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main steps in this project include:</a:t>
            </a:r>
          </a:p>
          <a:p>
            <a:pPr lvl="1">
              <a:lnSpc>
                <a:spcPct val="26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Data collection, wrangling, and formatting</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Interactive data visualization</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Machine learning prediction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Our graphs show that some features of the rocket launches have a correlation with the outcome of the launches, i.e., success or failure.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It is also concluded that decision tree may be the best machine learning algorithm to predict if the Falcon 9 first stage will land successfully.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the count of the total successful and failed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 program&#10;&#10;AI-generated content may be incorrect.">
            <a:extLst>
              <a:ext uri="{FF2B5EF4-FFF2-40B4-BE49-F238E27FC236}">
                <a16:creationId xmlns:a16="http://schemas.microsoft.com/office/drawing/2014/main" id="{FC5DAA74-DE54-8BE9-08CC-830BD58AC62C}"/>
              </a:ext>
            </a:extLst>
          </p:cNvPr>
          <p:cNvPicPr>
            <a:picLocks noChangeAspect="1"/>
          </p:cNvPicPr>
          <p:nvPr/>
        </p:nvPicPr>
        <p:blipFill>
          <a:blip r:embed="rId3"/>
          <a:stretch>
            <a:fillRect/>
          </a:stretch>
        </p:blipFill>
        <p:spPr>
          <a:xfrm>
            <a:off x="915721" y="2446560"/>
            <a:ext cx="9204079" cy="40761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the boosters caried maximum payload using the MAX and WHERE keywords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AI-generated content may be incorrect.">
            <a:extLst>
              <a:ext uri="{FF2B5EF4-FFF2-40B4-BE49-F238E27FC236}">
                <a16:creationId xmlns:a16="http://schemas.microsoft.com/office/drawing/2014/main" id="{C909B067-676E-016C-A235-A31F5E6BFE39}"/>
              </a:ext>
            </a:extLst>
          </p:cNvPr>
          <p:cNvPicPr>
            <a:picLocks noChangeAspect="1"/>
          </p:cNvPicPr>
          <p:nvPr/>
        </p:nvPicPr>
        <p:blipFill>
          <a:blip r:embed="rId3"/>
          <a:stretch>
            <a:fillRect/>
          </a:stretch>
        </p:blipFill>
        <p:spPr>
          <a:xfrm>
            <a:off x="1041530" y="2619413"/>
            <a:ext cx="6419974" cy="38077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 of keywords like WHERE AND LIKE and BETWEEN to </a:t>
            </a:r>
            <a:r>
              <a:rPr lang="en-US" sz="2200" dirty="0" err="1">
                <a:solidFill>
                  <a:schemeClr val="accent3">
                    <a:lumMod val="25000"/>
                  </a:schemeClr>
                </a:solidFill>
                <a:latin typeface="Abadi"/>
              </a:rPr>
              <a:t>determind</a:t>
            </a:r>
            <a:r>
              <a:rPr lang="en-US" sz="2200" dirty="0">
                <a:solidFill>
                  <a:schemeClr val="accent3">
                    <a:lumMod val="25000"/>
                  </a:schemeClr>
                </a:solidFill>
                <a:latin typeface="Abadi"/>
              </a:rPr>
              <a:t> this data</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554267B-EF47-7242-AA9B-043AD638AAFC}"/>
              </a:ext>
            </a:extLst>
          </p:cNvPr>
          <p:cNvPicPr>
            <a:picLocks noChangeAspect="1"/>
          </p:cNvPicPr>
          <p:nvPr/>
        </p:nvPicPr>
        <p:blipFill>
          <a:blip r:embed="rId3"/>
          <a:stretch>
            <a:fillRect/>
          </a:stretch>
        </p:blipFill>
        <p:spPr>
          <a:xfrm>
            <a:off x="1171325" y="2796147"/>
            <a:ext cx="9192908" cy="322942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GROUP BY AND ORDER BY to determine these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AI-generated content may be incorrect.">
            <a:extLst>
              <a:ext uri="{FF2B5EF4-FFF2-40B4-BE49-F238E27FC236}">
                <a16:creationId xmlns:a16="http://schemas.microsoft.com/office/drawing/2014/main" id="{183C292D-29FF-5052-B99A-41B81E583CBB}"/>
              </a:ext>
            </a:extLst>
          </p:cNvPr>
          <p:cNvPicPr>
            <a:picLocks noChangeAspect="1"/>
          </p:cNvPicPr>
          <p:nvPr/>
        </p:nvPicPr>
        <p:blipFill>
          <a:blip r:embed="rId3"/>
          <a:stretch>
            <a:fillRect/>
          </a:stretch>
        </p:blipFill>
        <p:spPr>
          <a:xfrm>
            <a:off x="870841" y="2359152"/>
            <a:ext cx="6724776" cy="398194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all the launch sites are near to the coast including CCAFS LC-40 and CCAFS SLC-40 and the KSC LC-39A sites in </a:t>
            </a:r>
            <a:r>
              <a:rPr lang="en-US" sz="2200" dirty="0" err="1">
                <a:solidFill>
                  <a:schemeClr val="accent3">
                    <a:lumMod val="25000"/>
                  </a:schemeClr>
                </a:solidFill>
                <a:latin typeface="Abadi"/>
              </a:rPr>
              <a:t>florida</a:t>
            </a:r>
            <a:r>
              <a:rPr lang="en-US" sz="2200" dirty="0">
                <a:solidFill>
                  <a:schemeClr val="accent3">
                    <a:lumMod val="25000"/>
                  </a:schemeClr>
                </a:solidFill>
                <a:latin typeface="Abadi"/>
              </a:rPr>
              <a:t> and VAFB SLC-4E is also near the coast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the launch sites on a map</a:t>
            </a:r>
          </a:p>
        </p:txBody>
      </p:sp>
      <p:pic>
        <p:nvPicPr>
          <p:cNvPr id="6" name="Picture 5" descr="A map of the north and south america&#10;&#10;AI-generated content may be incorrect.">
            <a:extLst>
              <a:ext uri="{FF2B5EF4-FFF2-40B4-BE49-F238E27FC236}">
                <a16:creationId xmlns:a16="http://schemas.microsoft.com/office/drawing/2014/main" id="{26A56C42-CD06-1C0F-EEE5-C9168DDC4B01}"/>
              </a:ext>
            </a:extLst>
          </p:cNvPr>
          <p:cNvPicPr>
            <a:picLocks noChangeAspect="1"/>
          </p:cNvPicPr>
          <p:nvPr/>
        </p:nvPicPr>
        <p:blipFill>
          <a:blip r:embed="rId3"/>
          <a:stretch>
            <a:fillRect/>
          </a:stretch>
        </p:blipFill>
        <p:spPr>
          <a:xfrm>
            <a:off x="1066801" y="3052030"/>
            <a:ext cx="6425182" cy="358633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markers with green to indicate a success and a red one to indicate a failure clearly</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launches by site</a:t>
            </a:r>
          </a:p>
        </p:txBody>
      </p:sp>
      <p:pic>
        <p:nvPicPr>
          <p:cNvPr id="4" name="Picture 3" descr="A screenshot of a map&#10;&#10;AI-generated content may be incorrect.">
            <a:extLst>
              <a:ext uri="{FF2B5EF4-FFF2-40B4-BE49-F238E27FC236}">
                <a16:creationId xmlns:a16="http://schemas.microsoft.com/office/drawing/2014/main" id="{1C650B9E-C1A9-746B-D7B4-5DDA903ED2B9}"/>
              </a:ext>
            </a:extLst>
          </p:cNvPr>
          <p:cNvPicPr>
            <a:picLocks noChangeAspect="1"/>
          </p:cNvPicPr>
          <p:nvPr/>
        </p:nvPicPr>
        <p:blipFill>
          <a:blip r:embed="rId3"/>
          <a:stretch>
            <a:fillRect/>
          </a:stretch>
        </p:blipFill>
        <p:spPr>
          <a:xfrm>
            <a:off x="2637592" y="2676648"/>
            <a:ext cx="6256471" cy="396007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folium to display the </a:t>
            </a:r>
            <a:r>
              <a:rPr lang="en-US" sz="2200" dirty="0" err="1">
                <a:solidFill>
                  <a:schemeClr val="accent3">
                    <a:lumMod val="25000"/>
                  </a:schemeClr>
                </a:solidFill>
                <a:latin typeface="Abadi"/>
              </a:rPr>
              <a:t>diustance</a:t>
            </a:r>
            <a:r>
              <a:rPr lang="en-US" sz="2200" dirty="0">
                <a:solidFill>
                  <a:schemeClr val="accent3">
                    <a:lumMod val="25000"/>
                  </a:schemeClr>
                </a:solidFill>
                <a:latin typeface="Abadi"/>
              </a:rPr>
              <a:t> to the coastline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and near proximities</a:t>
            </a:r>
          </a:p>
        </p:txBody>
      </p:sp>
      <p:pic>
        <p:nvPicPr>
          <p:cNvPr id="4" name="Picture 3" descr="A map of a city&#10;&#10;AI-generated content may be incorrect.">
            <a:extLst>
              <a:ext uri="{FF2B5EF4-FFF2-40B4-BE49-F238E27FC236}">
                <a16:creationId xmlns:a16="http://schemas.microsoft.com/office/drawing/2014/main" id="{7D5CB4F4-E521-618C-7181-2A089323A529}"/>
              </a:ext>
            </a:extLst>
          </p:cNvPr>
          <p:cNvPicPr>
            <a:picLocks noChangeAspect="1"/>
          </p:cNvPicPr>
          <p:nvPr/>
        </p:nvPicPr>
        <p:blipFill>
          <a:blip r:embed="rId3"/>
          <a:stretch>
            <a:fillRect/>
          </a:stretch>
        </p:blipFill>
        <p:spPr>
          <a:xfrm>
            <a:off x="1003469" y="2283548"/>
            <a:ext cx="7211431" cy="43249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pie chart to display the success percentage for each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for all the sites</a:t>
            </a:r>
          </a:p>
        </p:txBody>
      </p:sp>
      <p:pic>
        <p:nvPicPr>
          <p:cNvPr id="4" name="Picture 3" descr="A pie chart with different colored circles&#10;&#10;AI-generated content may be incorrect.">
            <a:extLst>
              <a:ext uri="{FF2B5EF4-FFF2-40B4-BE49-F238E27FC236}">
                <a16:creationId xmlns:a16="http://schemas.microsoft.com/office/drawing/2014/main" id="{A62B1EB8-3658-9210-A7F4-56A066655D90}"/>
              </a:ext>
            </a:extLst>
          </p:cNvPr>
          <p:cNvPicPr>
            <a:picLocks noChangeAspect="1"/>
          </p:cNvPicPr>
          <p:nvPr/>
        </p:nvPicPr>
        <p:blipFill>
          <a:blip r:embed="rId3"/>
          <a:stretch>
            <a:fillRect/>
          </a:stretch>
        </p:blipFill>
        <p:spPr>
          <a:xfrm>
            <a:off x="998087" y="2450923"/>
            <a:ext cx="9517512" cy="37260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39659"/>
            <a:ext cx="10329789" cy="4679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rgbClr val="002060"/>
                </a:solidFill>
              </a:rPr>
              <a:t>In this capstone project, our goal is to predict whether the Falcon 9 first stage will successfully land. SpaceX advertises Falcon 9 launches at around </a:t>
            </a:r>
            <a:r>
              <a:rPr lang="en-US" sz="2400" b="1" dirty="0">
                <a:solidFill>
                  <a:srgbClr val="002060"/>
                </a:solidFill>
              </a:rPr>
              <a:t>$62 million</a:t>
            </a:r>
            <a:r>
              <a:rPr lang="en-US" sz="2400" dirty="0">
                <a:solidFill>
                  <a:srgbClr val="002060"/>
                </a:solidFill>
              </a:rPr>
              <a:t>, while competitors may charge </a:t>
            </a:r>
            <a:r>
              <a:rPr lang="en-US" sz="2400" b="1" dirty="0">
                <a:solidFill>
                  <a:srgbClr val="002060"/>
                </a:solidFill>
              </a:rPr>
              <a:t>over $165 million</a:t>
            </a:r>
            <a:r>
              <a:rPr lang="en-US" sz="2400" dirty="0">
                <a:solidFill>
                  <a:srgbClr val="002060"/>
                </a:solidFill>
              </a:rPr>
              <a:t> per launch. A major reason for SpaceX’s lower cost is its ability to </a:t>
            </a:r>
            <a:r>
              <a:rPr lang="en-US" sz="2400" b="1" dirty="0">
                <a:solidFill>
                  <a:srgbClr val="002060"/>
                </a:solidFill>
              </a:rPr>
              <a:t>reuse the first-stage booster</a:t>
            </a:r>
            <a:r>
              <a:rPr lang="en-US" sz="2400" dirty="0">
                <a:solidFill>
                  <a:srgbClr val="002060"/>
                </a:solidFill>
              </a:rPr>
              <a:t>. Therefore, accurately predicting whether the booster will land helps estimate launch costs and can be valuable for other companies aiming to compete with SpaceX.</a:t>
            </a:r>
          </a:p>
          <a:p>
            <a:r>
              <a:rPr lang="en-US" sz="2400" dirty="0">
                <a:solidFill>
                  <a:srgbClr val="002060"/>
                </a:solidFill>
              </a:rPr>
              <a:t>It’s important to note that many unsuccessful landings are intentional—SpaceX sometimes performs controlled landings in the ocean.</a:t>
            </a:r>
          </a:p>
          <a:p>
            <a:r>
              <a:rPr lang="en-US" sz="2400" dirty="0">
                <a:solidFill>
                  <a:srgbClr val="002060"/>
                </a:solidFill>
              </a:rPr>
              <a:t>The central question we aim to answer is: </a:t>
            </a:r>
            <a:r>
              <a:rPr lang="en-US" sz="2400" b="1" dirty="0">
                <a:solidFill>
                  <a:srgbClr val="002060"/>
                </a:solidFill>
              </a:rPr>
              <a:t>Given a set of launch features—such as payload mass, orbit type, launch site, and more—can we predict whether the Falcon 9 first stage will land successfully?</a:t>
            </a:r>
            <a:endParaRPr lang="en-US" sz="2400" dirty="0">
              <a:solidFill>
                <a:srgbClr val="002060"/>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pie chart to display this information too</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Chart to display the highest success ratio</a:t>
            </a:r>
          </a:p>
        </p:txBody>
      </p:sp>
      <p:pic>
        <p:nvPicPr>
          <p:cNvPr id="4" name="Picture 3" descr="A blue and red circle with a red triangle&#10;&#10;AI-generated content may be incorrect.">
            <a:extLst>
              <a:ext uri="{FF2B5EF4-FFF2-40B4-BE49-F238E27FC236}">
                <a16:creationId xmlns:a16="http://schemas.microsoft.com/office/drawing/2014/main" id="{EAC938F9-8DFD-6CD6-7C91-8CC4EE0A5AD0}"/>
              </a:ext>
            </a:extLst>
          </p:cNvPr>
          <p:cNvPicPr>
            <a:picLocks noChangeAspect="1"/>
          </p:cNvPicPr>
          <p:nvPr/>
        </p:nvPicPr>
        <p:blipFill>
          <a:blip r:embed="rId3"/>
          <a:stretch>
            <a:fillRect/>
          </a:stretch>
        </p:blipFill>
        <p:spPr>
          <a:xfrm>
            <a:off x="484311" y="2575409"/>
            <a:ext cx="11421817" cy="319991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 scatter plot to plot this information and through all this we found that CCAFS LC-40 has the most successful launch rate and others have low rates</a:t>
            </a:r>
          </a:p>
          <a:p>
            <a:pPr>
              <a:lnSpc>
                <a:spcPct val="100000"/>
              </a:lnSpc>
              <a:spcBef>
                <a:spcPts val="1400"/>
              </a:spcBef>
            </a:pPr>
            <a:r>
              <a:rPr lang="en-US" sz="2200" dirty="0">
                <a:solidFill>
                  <a:schemeClr val="accent3">
                    <a:lumMod val="25000"/>
                  </a:schemeClr>
                </a:solidFill>
                <a:latin typeface="Abadi" panose="020B0604020104020204" pitchFamily="34" charset="0"/>
              </a:rPr>
              <a:t>But we were unable to find a drastic correlation between payload and outcome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 charts on dash</a:t>
            </a:r>
          </a:p>
        </p:txBody>
      </p:sp>
      <p:pic>
        <p:nvPicPr>
          <p:cNvPr id="4" name="Picture 3" descr="A screenshot of a computer&#10;&#10;AI-generated content may be incorrect.">
            <a:extLst>
              <a:ext uri="{FF2B5EF4-FFF2-40B4-BE49-F238E27FC236}">
                <a16:creationId xmlns:a16="http://schemas.microsoft.com/office/drawing/2014/main" id="{BAE60C47-4CC5-8EC1-4B9C-732474F14788}"/>
              </a:ext>
            </a:extLst>
          </p:cNvPr>
          <p:cNvPicPr>
            <a:picLocks noChangeAspect="1"/>
          </p:cNvPicPr>
          <p:nvPr/>
        </p:nvPicPr>
        <p:blipFill>
          <a:blip r:embed="rId3"/>
          <a:stretch>
            <a:fillRect/>
          </a:stretch>
        </p:blipFill>
        <p:spPr>
          <a:xfrm>
            <a:off x="1092671" y="3283348"/>
            <a:ext cx="8697505" cy="30360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found that Decision tree model performed the best while all the others like KNN and SVM all showed the same accuracy showing that Decision tree is the clear winner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different colored rectangular shapes&#10;&#10;AI-generated content may be incorrect.">
            <a:extLst>
              <a:ext uri="{FF2B5EF4-FFF2-40B4-BE49-F238E27FC236}">
                <a16:creationId xmlns:a16="http://schemas.microsoft.com/office/drawing/2014/main" id="{0A2D685D-59C3-C5C2-D2B9-2E5997F9D8C7}"/>
              </a:ext>
            </a:extLst>
          </p:cNvPr>
          <p:cNvPicPr>
            <a:picLocks noChangeAspect="1"/>
          </p:cNvPicPr>
          <p:nvPr/>
        </p:nvPicPr>
        <p:blipFill>
          <a:blip r:embed="rId3"/>
          <a:stretch>
            <a:fillRect/>
          </a:stretch>
        </p:blipFill>
        <p:spPr>
          <a:xfrm>
            <a:off x="6178809" y="1843062"/>
            <a:ext cx="5243181" cy="342714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4800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that the model showed a 94% accuracy score and with no false negatives and only one false positive it shows a great performance.</a:t>
            </a:r>
          </a:p>
          <a:p>
            <a:pPr>
              <a:lnSpc>
                <a:spcPct val="100000"/>
              </a:lnSpc>
              <a:spcBef>
                <a:spcPts val="1400"/>
              </a:spcBef>
            </a:pPr>
            <a:r>
              <a:rPr lang="en-US" sz="2200" dirty="0">
                <a:solidFill>
                  <a:schemeClr val="accent3">
                    <a:lumMod val="25000"/>
                  </a:schemeClr>
                </a:solidFill>
                <a:latin typeface="Abadi" panose="020B0604020104020204" pitchFamily="34" charset="0"/>
              </a:rPr>
              <a:t>While there is one false positive it is very manageable and overall the model shows a very balances performance but it does have a small bias towards predicting successful launches but that aligns with our needs so this model is overall a good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AI-generated content may be incorrect.">
            <a:extLst>
              <a:ext uri="{FF2B5EF4-FFF2-40B4-BE49-F238E27FC236}">
                <a16:creationId xmlns:a16="http://schemas.microsoft.com/office/drawing/2014/main" id="{3BF8877C-EC04-53AC-5B0D-B3D0E52644E4}"/>
              </a:ext>
            </a:extLst>
          </p:cNvPr>
          <p:cNvPicPr>
            <a:picLocks noChangeAspect="1"/>
          </p:cNvPicPr>
          <p:nvPr/>
        </p:nvPicPr>
        <p:blipFill>
          <a:blip r:embed="rId3"/>
          <a:stretch>
            <a:fillRect/>
          </a:stretch>
        </p:blipFill>
        <p:spPr>
          <a:xfrm>
            <a:off x="6276798" y="1607243"/>
            <a:ext cx="5145191" cy="441833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775813" cy="4351338"/>
          </a:xfrm>
          <a:prstGeom prst="rect">
            <a:avLst/>
          </a:prstGeom>
        </p:spPr>
        <p:txBody>
          <a:bodyPr>
            <a:normAutofit fontScale="92500" lnSpcReduction="10000"/>
          </a:bodyPr>
          <a:lstStyle/>
          <a:p>
            <a:r>
              <a:rPr lang="en-US" sz="2400" b="1" dirty="0"/>
              <a:t>Point 1:</a:t>
            </a:r>
            <a:br>
              <a:rPr lang="en-US" sz="2400" dirty="0"/>
            </a:br>
            <a:r>
              <a:rPr lang="en-US" sz="2400" dirty="0"/>
              <a:t>Our analysis shows that the </a:t>
            </a:r>
            <a:r>
              <a:rPr lang="en-US" sz="2400" b="1" dirty="0"/>
              <a:t>CCAFS LC-40</a:t>
            </a:r>
            <a:r>
              <a:rPr lang="en-US" sz="2400" dirty="0"/>
              <a:t> launch site has the </a:t>
            </a:r>
            <a:r>
              <a:rPr lang="en-US" sz="2400" b="1" dirty="0"/>
              <a:t>highest success rate</a:t>
            </a:r>
            <a:r>
              <a:rPr lang="en-US" sz="2400" dirty="0"/>
              <a:t>, contributing to </a:t>
            </a:r>
            <a:r>
              <a:rPr lang="en-US" sz="2400" b="1" dirty="0"/>
              <a:t>43.7% of all successful launches</a:t>
            </a:r>
            <a:r>
              <a:rPr lang="en-US" sz="2400" dirty="0"/>
              <a:t>. This suggests that the site may offer favorable conditions or operational advantages that consistently support successful landings.</a:t>
            </a:r>
          </a:p>
          <a:p>
            <a:r>
              <a:rPr lang="en-US" sz="2400" b="1" dirty="0"/>
              <a:t>Point 2:</a:t>
            </a:r>
            <a:br>
              <a:rPr lang="en-US" sz="2400" dirty="0"/>
            </a:br>
            <a:r>
              <a:rPr lang="en-US" sz="2400" dirty="0"/>
              <a:t>The scatter plot analysis indicates that the </a:t>
            </a:r>
            <a:r>
              <a:rPr lang="en-US" sz="2400" b="1" dirty="0"/>
              <a:t>FT booster version</a:t>
            </a:r>
            <a:r>
              <a:rPr lang="en-US" sz="2400" dirty="0"/>
              <a:t> maintains a high success rate across a wide range of payload masses. This highlights its reliability and robustness compared to other booster versions and suggests that future missions could benefit from using this variant to improve success outcomes.</a:t>
            </a:r>
          </a:p>
          <a:p>
            <a:r>
              <a:rPr lang="en-US" sz="2400" b="1" dirty="0"/>
              <a:t>Point 3:</a:t>
            </a:r>
            <a:br>
              <a:rPr lang="en-US" sz="2400" dirty="0"/>
            </a:br>
            <a:r>
              <a:rPr lang="en-US" sz="2400" dirty="0"/>
              <a:t>We found </a:t>
            </a:r>
            <a:r>
              <a:rPr lang="en-US" sz="2400" b="1" dirty="0"/>
              <a:t>no strong correlation</a:t>
            </a:r>
            <a:r>
              <a:rPr lang="en-US" sz="2400" dirty="0"/>
              <a:t> between higher payload mass and lower landing success rates. This implies that variables such as launch site conditions and booster version type have a more substantial impact on mission success than payload mass alone.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18082C04-1B8B-AC71-38FF-ED56E682B908}"/>
              </a:ext>
            </a:extLst>
          </p:cNvPr>
          <p:cNvSpPr txBox="1"/>
          <p:nvPr/>
        </p:nvSpPr>
        <p:spPr>
          <a:xfrm>
            <a:off x="770011" y="1491343"/>
            <a:ext cx="10420503" cy="4678204"/>
          </a:xfrm>
          <a:prstGeom prst="rect">
            <a:avLst/>
          </a:prstGeom>
          <a:noFill/>
        </p:spPr>
        <p:txBody>
          <a:bodyPr wrap="square" rtlCol="0">
            <a:spAutoFit/>
          </a:bodyPr>
          <a:lstStyle/>
          <a:p>
            <a:r>
              <a:rPr lang="en-US" sz="2800" dirty="0">
                <a:solidFill>
                  <a:srgbClr val="002060"/>
                </a:solidFill>
              </a:rPr>
              <a:t>The overall methodology includes:</a:t>
            </a:r>
          </a:p>
          <a:p>
            <a:r>
              <a:rPr lang="en-US" dirty="0"/>
              <a:t>1. Data collection, wrangling, and formatting, using:</a:t>
            </a:r>
          </a:p>
          <a:p>
            <a:r>
              <a:rPr lang="en-US" dirty="0"/>
              <a:t>	• SpaceX API</a:t>
            </a:r>
          </a:p>
          <a:p>
            <a:r>
              <a:rPr lang="en-US" dirty="0"/>
              <a:t>	• Web scraping</a:t>
            </a:r>
          </a:p>
          <a:p>
            <a:r>
              <a:rPr lang="en-US" dirty="0"/>
              <a:t>2. Exploratory data analysis (EDA), using:</a:t>
            </a:r>
          </a:p>
          <a:p>
            <a:r>
              <a:rPr lang="en-US" dirty="0"/>
              <a:t>	• Pandas and NumPy</a:t>
            </a:r>
          </a:p>
          <a:p>
            <a:r>
              <a:rPr lang="en-US" dirty="0"/>
              <a:t>	• SQL</a:t>
            </a:r>
          </a:p>
          <a:p>
            <a:r>
              <a:rPr lang="en-US" dirty="0"/>
              <a:t>3. Data visualization, using:</a:t>
            </a:r>
          </a:p>
          <a:p>
            <a:r>
              <a:rPr lang="en-US" dirty="0"/>
              <a:t>	• Matplotlib and Seaborn</a:t>
            </a:r>
          </a:p>
          <a:p>
            <a:r>
              <a:rPr lang="en-US" dirty="0"/>
              <a:t>	• Folium</a:t>
            </a:r>
          </a:p>
          <a:p>
            <a:r>
              <a:rPr lang="en-US" dirty="0"/>
              <a:t>	• Dash</a:t>
            </a:r>
          </a:p>
          <a:p>
            <a:r>
              <a:rPr lang="en-US" dirty="0"/>
              <a:t>4. Machine learning prediction, using</a:t>
            </a:r>
          </a:p>
          <a:p>
            <a:r>
              <a:rPr lang="en-US" dirty="0"/>
              <a:t>	• Logistic regression</a:t>
            </a:r>
          </a:p>
          <a:p>
            <a:r>
              <a:rPr lang="en-US" dirty="0"/>
              <a:t>	• Support vector machine (SVM)</a:t>
            </a:r>
          </a:p>
          <a:p>
            <a:r>
              <a:rPr lang="en-US" dirty="0"/>
              <a:t>	• Decision tree</a:t>
            </a:r>
          </a:p>
          <a:p>
            <a:r>
              <a:rPr lang="en-US" dirty="0"/>
              <a:t>	• K-nearest neighbors (KNN)</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06528"/>
            <a:ext cx="10398732" cy="4760232"/>
          </a:xfrm>
          <a:prstGeom prst="rect">
            <a:avLst/>
          </a:prstGeom>
        </p:spPr>
        <p:txBody>
          <a:bodyPr/>
          <a:lstStyle/>
          <a:p>
            <a:r>
              <a:rPr lang="en-US" dirty="0"/>
              <a:t>The dataset was assembled using several data collection techniques:	</a:t>
            </a:r>
          </a:p>
          <a:p>
            <a:pPr lvl="1">
              <a:lnSpc>
                <a:spcPct val="100000"/>
              </a:lnSpc>
            </a:pPr>
            <a:r>
              <a:rPr lang="en-US" dirty="0"/>
              <a:t>We retrieved launch data from the SpaceX API using GET requests.</a:t>
            </a:r>
          </a:p>
          <a:p>
            <a:pPr lvl="1">
              <a:lnSpc>
                <a:spcPct val="100000"/>
              </a:lnSpc>
            </a:pPr>
            <a:r>
              <a:rPr lang="en-US" dirty="0"/>
              <a:t>The API response was decoded from JSON using the .</a:t>
            </a:r>
            <a:r>
              <a:rPr lang="en-US" dirty="0" err="1"/>
              <a:t>json</a:t>
            </a:r>
            <a:r>
              <a:rPr lang="en-US" dirty="0"/>
              <a:t>() method and then converted into a pandas </a:t>
            </a:r>
            <a:r>
              <a:rPr lang="en-US" dirty="0" err="1"/>
              <a:t>DataFrame</a:t>
            </a:r>
            <a:r>
              <a:rPr lang="en-US" dirty="0"/>
              <a:t> using </a:t>
            </a:r>
            <a:r>
              <a:rPr lang="en-US" dirty="0" err="1"/>
              <a:t>json_normalize</a:t>
            </a:r>
            <a:r>
              <a:rPr lang="en-US" dirty="0"/>
              <a:t>().</a:t>
            </a:r>
          </a:p>
          <a:p>
            <a:pPr lvl="1">
              <a:lnSpc>
                <a:spcPct val="100000"/>
              </a:lnSpc>
            </a:pPr>
            <a:r>
              <a:rPr lang="en-US" dirty="0"/>
              <a:t>After loading the data, we performed cleaning operations, checked for missing values, and filled them where necessary.</a:t>
            </a:r>
          </a:p>
          <a:p>
            <a:pPr lvl="1">
              <a:lnSpc>
                <a:spcPct val="100000"/>
              </a:lnSpc>
            </a:pPr>
            <a:r>
              <a:rPr lang="en-US" dirty="0"/>
              <a:t>Additionally, we used web scraping with </a:t>
            </a:r>
            <a:r>
              <a:rPr lang="en-US" dirty="0" err="1"/>
              <a:t>BeautifulSoup</a:t>
            </a:r>
            <a:r>
              <a:rPr lang="en-US" dirty="0"/>
              <a:t> to gather Falcon 9 launch records from Wikipedia.</a:t>
            </a:r>
          </a:p>
          <a:p>
            <a:pPr lvl="1">
              <a:lnSpc>
                <a:spcPct val="100000"/>
              </a:lnSpc>
            </a:pPr>
            <a:r>
              <a:rPr lang="en-US" dirty="0"/>
              <a:t>Our goal was to extract the launch records from an HTML table, parse the data, and convert it into a pandas </a:t>
            </a:r>
            <a:r>
              <a:rPr lang="en-US" dirty="0" err="1"/>
              <a:t>DataFrame</a:t>
            </a:r>
            <a:r>
              <a:rPr lang="en-US" dirty="0"/>
              <a:t> for further analysis.</a:t>
            </a:r>
          </a:p>
          <a:p>
            <a:pPr>
              <a:lnSpc>
                <a:spcPct val="100000"/>
              </a:lnSpc>
              <a:spcBef>
                <a:spcPts val="1400"/>
              </a:spcBef>
            </a:pP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sent a get request to the API and obtained the data and did some basic data wrangling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10;">
            <a:extLst>
              <a:ext uri="{FF2B5EF4-FFF2-40B4-BE49-F238E27FC236}">
                <a16:creationId xmlns:a16="http://schemas.microsoft.com/office/drawing/2014/main" id="{29319267-2075-CEEF-3046-C5B06400766C}"/>
              </a:ext>
            </a:extLst>
          </p:cNvPr>
          <p:cNvPicPr>
            <a:picLocks noChangeAspect="1"/>
          </p:cNvPicPr>
          <p:nvPr/>
        </p:nvPicPr>
        <p:blipFill>
          <a:blip r:embed="rId3"/>
          <a:stretch>
            <a:fillRect/>
          </a:stretch>
        </p:blipFill>
        <p:spPr>
          <a:xfrm>
            <a:off x="5910262" y="1792288"/>
            <a:ext cx="5461000" cy="420687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for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and put that data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9" name="Picture 8" descr="A screenshot of a computer&#10;&#10;AI-generated content may be incorrect.">
            <a:extLst>
              <a:ext uri="{FF2B5EF4-FFF2-40B4-BE49-F238E27FC236}">
                <a16:creationId xmlns:a16="http://schemas.microsoft.com/office/drawing/2014/main" id="{DF94EE77-C349-BA9C-F000-0C5D19F3246C}"/>
              </a:ext>
            </a:extLst>
          </p:cNvPr>
          <p:cNvPicPr>
            <a:picLocks noChangeAspect="1"/>
          </p:cNvPicPr>
          <p:nvPr/>
        </p:nvPicPr>
        <p:blipFill>
          <a:blip r:embed="rId3"/>
          <a:stretch>
            <a:fillRect/>
          </a:stretch>
        </p:blipFill>
        <p:spPr>
          <a:xfrm>
            <a:off x="5900811" y="1792287"/>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purl.org/dc/terms/"/>
    <ds:schemaRef ds:uri="http://schemas.microsoft.com/office/2006/metadata/properties"/>
    <ds:schemaRef ds:uri="http://www.w3.org/XML/1998/namespace"/>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f80a141d-92ca-4d3d-9308-f7e7b1d44ce8"/>
    <ds:schemaRef ds:uri="155be751-a274-42e8-93fb-f39d3b9bccc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150</TotalTime>
  <Words>1769</Words>
  <Application>Microsoft Office PowerPoint</Application>
  <PresentationFormat>Widescreen</PresentationFormat>
  <Paragraphs>208</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Thasindu Bandara</cp:lastModifiedBy>
  <cp:revision>199</cp:revision>
  <dcterms:created xsi:type="dcterms:W3CDTF">2021-04-29T18:58:34Z</dcterms:created>
  <dcterms:modified xsi:type="dcterms:W3CDTF">2025-11-20T06:43:05Z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